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373" r:id="rId2"/>
    <p:sldId id="534" r:id="rId3"/>
    <p:sldId id="535" r:id="rId4"/>
    <p:sldId id="536" r:id="rId5"/>
    <p:sldId id="537" r:id="rId6"/>
    <p:sldId id="503" r:id="rId7"/>
    <p:sldId id="453" r:id="rId8"/>
    <p:sldId id="538" r:id="rId9"/>
    <p:sldId id="454" r:id="rId10"/>
    <p:sldId id="455" r:id="rId11"/>
    <p:sldId id="456" r:id="rId12"/>
    <p:sldId id="530" r:id="rId13"/>
    <p:sldId id="531" r:id="rId14"/>
    <p:sldId id="457" r:id="rId15"/>
    <p:sldId id="452" r:id="rId16"/>
    <p:sldId id="532" r:id="rId17"/>
    <p:sldId id="459" r:id="rId18"/>
    <p:sldId id="462" r:id="rId19"/>
    <p:sldId id="450" r:id="rId20"/>
    <p:sldId id="541" r:id="rId21"/>
    <p:sldId id="540" r:id="rId22"/>
    <p:sldId id="542" r:id="rId23"/>
    <p:sldId id="543" r:id="rId24"/>
    <p:sldId id="544" r:id="rId25"/>
    <p:sldId id="298" r:id="rId26"/>
  </p:sldIdLst>
  <p:sldSz cx="12192000" cy="6858000"/>
  <p:notesSz cx="7104063" cy="10234613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E6E7477-490B-BD4F-BF6B-4E1B0AE920DE}">
          <p14:sldIdLst>
            <p14:sldId id="373"/>
          </p14:sldIdLst>
        </p14:section>
        <p14:section name="虚谷计划的缘起" id="{5B4A243E-3962-8945-8544-1D68892D1AA4}">
          <p14:sldIdLst>
            <p14:sldId id="534"/>
            <p14:sldId id="535"/>
            <p14:sldId id="536"/>
            <p14:sldId id="537"/>
          </p14:sldIdLst>
        </p14:section>
        <p14:section name="基础教育中开源硬件的应用陷阱" id="{86326173-0D72-0547-9107-23B49C4A5C28}">
          <p14:sldIdLst>
            <p14:sldId id="503"/>
            <p14:sldId id="453"/>
            <p14:sldId id="538"/>
            <p14:sldId id="454"/>
            <p14:sldId id="455"/>
          </p14:sldIdLst>
        </p14:section>
        <p14:section name="虚谷计划的研究目标" id="{9BCA6B85-4479-5D46-813B-820DA8A0C77B}">
          <p14:sldIdLst>
            <p14:sldId id="456"/>
            <p14:sldId id="530"/>
            <p14:sldId id="531"/>
            <p14:sldId id="457"/>
          </p14:sldIdLst>
        </p14:section>
        <p14:section name="虚谷计划的发展设想" id="{8988471F-2E6F-A747-9888-03032DA5F18C}">
          <p14:sldIdLst>
            <p14:sldId id="452"/>
            <p14:sldId id="532"/>
            <p14:sldId id="459"/>
            <p14:sldId id="462"/>
            <p14:sldId id="450"/>
            <p14:sldId id="541"/>
          </p14:sldIdLst>
        </p14:section>
        <p14:section name="虚谷技术的现状" id="{99FE6BA8-67B0-A543-8F1E-1E881C8D53D3}">
          <p14:sldIdLst>
            <p14:sldId id="540"/>
            <p14:sldId id="542"/>
            <p14:sldId id="543"/>
            <p14:sldId id="544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1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7"/>
    <p:restoredTop sz="93018"/>
  </p:normalViewPr>
  <p:slideViewPr>
    <p:cSldViewPr snapToGrid="0" showGuides="1">
      <p:cViewPr varScale="1">
        <p:scale>
          <a:sx n="66" d="100"/>
          <a:sy n="66" d="100"/>
        </p:scale>
        <p:origin x="224" y="240"/>
      </p:cViewPr>
      <p:guideLst>
        <p:guide orient="horz" pos="2160"/>
        <p:guide pos="281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tiff>
</file>

<file path=ppt/media/image11.png>
</file>

<file path=ppt/media/image12.tiff>
</file>

<file path=ppt/media/image13.tiff>
</file>

<file path=ppt/media/image14.png>
</file>

<file path=ppt/media/image15.jpeg>
</file>

<file path=ppt/media/image16.jpeg>
</file>

<file path=ppt/media/image17.jpg>
</file>

<file path=ppt/media/image18.png>
</file>

<file path=ppt/media/image19.tiff>
</file>

<file path=ppt/media/image2.png>
</file>

<file path=ppt/media/image20.tiff>
</file>

<file path=ppt/media/image21.tiff>
</file>

<file path=ppt/media/image22.png>
</file>

<file path=ppt/media/image3.png>
</file>

<file path=ppt/media/image4.jpeg>
</file>

<file path=ppt/media/image5.tiff>
</file>

<file path=ppt/media/image6.tiff>
</file>

<file path=ppt/media/image7.tiff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565" cy="51352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171" y="0"/>
            <a:ext cx="3078565" cy="51352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2018/10/13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711" y="1279366"/>
            <a:ext cx="6140958" cy="3454289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438" y="4925560"/>
            <a:ext cx="5683504" cy="403000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407"/>
            <a:ext cx="3078565" cy="51352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171" y="9721407"/>
            <a:ext cx="3078565" cy="51352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2037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Hans" altLang="en-US" dirty="0"/>
              <a:t>闻味道就能闻出是来自哪个厂家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6596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2037" cy="34544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2037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773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2037" cy="34544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以</a:t>
            </a:r>
            <a:r>
              <a:rPr lang="en-US" altLang="zh-CN" dirty="0"/>
              <a:t>U</a:t>
            </a:r>
            <a:r>
              <a:rPr lang="zh-CN" altLang="en-US" dirty="0"/>
              <a:t>盘的形式接入到电脑，复制代码即完成下载固件操作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593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1109663"/>
            <a:ext cx="12192000" cy="50673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89560" y="127000"/>
            <a:ext cx="10515600" cy="1151255"/>
          </a:xfrm>
        </p:spPr>
        <p:txBody>
          <a:bodyPr/>
          <a:lstStyle>
            <a:lvl1pPr>
              <a:defRPr sz="38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0" y="1515745"/>
            <a:ext cx="10864215" cy="4351655"/>
          </a:xfrm>
        </p:spPr>
        <p:txBody>
          <a:bodyPr/>
          <a:lstStyle>
            <a:lvl1pPr>
              <a:defRPr u="none" strike="noStrike" kern="1200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buFont typeface="宋体" panose="02010600030101010101" pitchFamily="2" charset="-122"/>
              <a:buChar char="–"/>
              <a:defRPr u="none" strike="noStrike" kern="1200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2pPr>
            <a:lvl3pPr>
              <a:defRPr u="none" strike="noStrike" kern="1200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3pPr>
            <a:lvl4pPr>
              <a:defRPr u="none" strike="noStrike" kern="1200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4pPr>
            <a:lvl5pPr>
              <a:defRPr u="none" strike="noStrike" kern="1200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5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  <p:pic>
        <p:nvPicPr>
          <p:cNvPr id="8" name="图片 7" descr="创客教育专委会的LOGO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34065" y="176530"/>
            <a:ext cx="942340" cy="8566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</a:p>
          <a:p>
            <a:pPr lvl="1" fontAlgn="auto"/>
            <a:r>
              <a:rPr lang="zh-CN" altLang="en-US" strike="noStrike" noProof="1"/>
              <a:t>第二级</a:t>
            </a:r>
          </a:p>
          <a:p>
            <a:pPr lvl="2" fontAlgn="auto"/>
            <a:r>
              <a:rPr lang="zh-CN" altLang="en-US" strike="noStrike" noProof="1"/>
              <a:t>第三级</a:t>
            </a:r>
          </a:p>
          <a:p>
            <a:pPr lvl="3" fontAlgn="auto"/>
            <a:r>
              <a:rPr lang="zh-CN" altLang="en-US" strike="noStrike" noProof="1"/>
              <a:t>第四级</a:t>
            </a:r>
          </a:p>
          <a:p>
            <a:pPr lvl="4" fontAlgn="auto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 indent="-228600"/>
            <a:r>
              <a:rPr lang="zh-CN" altLang="en-US"/>
              <a:t>单击此处编辑母版文本样式</a:t>
            </a:r>
          </a:p>
          <a:p>
            <a:pPr lvl="1" indent="-228600"/>
            <a:r>
              <a:rPr lang="zh-CN" altLang="en-US"/>
              <a:t>第二级</a:t>
            </a:r>
          </a:p>
          <a:p>
            <a:pPr lvl="2" indent="-228600"/>
            <a:r>
              <a:rPr lang="zh-CN" altLang="en-US"/>
              <a:t>第三级</a:t>
            </a:r>
          </a:p>
          <a:p>
            <a:pPr lvl="3" indent="-228600"/>
            <a:r>
              <a:rPr lang="zh-CN" altLang="en-US"/>
              <a:t>第四级</a:t>
            </a:r>
          </a:p>
          <a:p>
            <a:pPr lvl="4" indent="-228600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82F288E0-7875-42C4-84C8-98DBBD3BF4D2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  <a:t>2018/10/13</a:t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7D9BB5D0-35E4-459D-AEF3-FE4D7C45CC19}" type="slidenum">
              <a:rPr lang="zh-CN" altLang="en-US" strike="noStrike" noProof="1" smtClean="0">
                <a:latin typeface="+mn-lt"/>
                <a:ea typeface="+mn-ea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https://opensource.org/files/osi_standard_logo.p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1256371" y="1984916"/>
            <a:ext cx="9144000" cy="1623773"/>
          </a:xfrm>
        </p:spPr>
        <p:txBody>
          <a:bodyPr anchor="ctr"/>
          <a:lstStyle/>
          <a:p>
            <a:r>
              <a:rPr lang="zh-CN" altLang="en-US" sz="50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“虚谷计划”的缘起和发展设想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2811780" y="3900743"/>
            <a:ext cx="689673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副标题 5"/>
          <p:cNvSpPr>
            <a:spLocks noGrp="1"/>
          </p:cNvSpPr>
          <p:nvPr>
            <p:ph type="subTitle" idx="1"/>
          </p:nvPr>
        </p:nvSpPr>
        <p:spPr>
          <a:xfrm>
            <a:off x="8552014" y="4673207"/>
            <a:ext cx="1599329" cy="653415"/>
          </a:xfrm>
        </p:spPr>
        <p:txBody>
          <a:bodyPr anchor="ctr"/>
          <a:lstStyle/>
          <a:p>
            <a:r>
              <a:rPr lang="zh-Hans" altLang="en-US" sz="2600" b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谢作如</a:t>
            </a:r>
            <a:endParaRPr lang="zh-CN" altLang="en-US" sz="2600" dirty="0"/>
          </a:p>
        </p:txBody>
      </p:sp>
      <p:sp>
        <p:nvSpPr>
          <p:cNvPr id="7" name="副标题 5">
            <a:extLst>
              <a:ext uri="{FF2B5EF4-FFF2-40B4-BE49-F238E27FC236}">
                <a16:creationId xmlns:a16="http://schemas.microsoft.com/office/drawing/2014/main" id="{94922B7F-0431-EE4F-81EE-C85BE0F670EE}"/>
              </a:ext>
            </a:extLst>
          </p:cNvPr>
          <p:cNvSpPr txBox="1">
            <a:spLocks/>
          </p:cNvSpPr>
          <p:nvPr/>
        </p:nvSpPr>
        <p:spPr>
          <a:xfrm>
            <a:off x="3954689" y="4583999"/>
            <a:ext cx="4610915" cy="991611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spcAft>
                <a:spcPts val="0"/>
              </a:spcAft>
            </a:pPr>
            <a:r>
              <a:rPr lang="zh-Hans" altLang="en-US" sz="22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浙江省温州中学</a:t>
            </a:r>
            <a:endParaRPr lang="en-US" altLang="zh-Hans" sz="22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r" fontAlgn="auto">
              <a:spcAft>
                <a:spcPts val="0"/>
              </a:spcAft>
            </a:pPr>
            <a:r>
              <a:rPr lang="zh-CN" altLang="en-US" sz="22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中国电子学会创客教育专家委员会</a:t>
            </a:r>
          </a:p>
          <a:p>
            <a:pPr algn="r" fontAlgn="auto">
              <a:spcAft>
                <a:spcPts val="0"/>
              </a:spcAft>
            </a:pPr>
            <a:endParaRPr lang="en-US" altLang="zh-Hans" sz="2200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更加具体的</a:t>
            </a:r>
            <a:r>
              <a:rPr lang="zh-CN" altLang="en-US" dirty="0"/>
              <a:t>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1" y="1515745"/>
            <a:ext cx="7823820" cy="4351655"/>
          </a:xfrm>
        </p:spPr>
        <p:txBody>
          <a:bodyPr/>
          <a:lstStyle/>
          <a:p>
            <a:r>
              <a:rPr lang="zh-CN" altLang="en-US" dirty="0"/>
              <a:t>如果学生</a:t>
            </a:r>
            <a:r>
              <a:rPr lang="zh-Hans" altLang="en-US" dirty="0"/>
              <a:t>在小学时期</a:t>
            </a:r>
            <a:r>
              <a:rPr lang="zh-CN" altLang="en-US" dirty="0"/>
              <a:t>学习了</a:t>
            </a:r>
            <a:r>
              <a:rPr lang="en-US" altLang="zh-CN" dirty="0" err="1"/>
              <a:t>micro:bit</a:t>
            </a:r>
            <a:r>
              <a:rPr lang="zh-CN" altLang="en-US" dirty="0"/>
              <a:t>，下一步学</a:t>
            </a:r>
            <a:r>
              <a:rPr lang="zh-Hans" altLang="en-US" dirty="0"/>
              <a:t>什么</a:t>
            </a:r>
            <a:r>
              <a:rPr lang="zh-CN" altLang="en-US" dirty="0"/>
              <a:t>？</a:t>
            </a:r>
          </a:p>
          <a:p>
            <a:pPr lvl="1"/>
            <a:r>
              <a:rPr lang="zh-CN" altLang="en-US" dirty="0"/>
              <a:t>选择</a:t>
            </a:r>
            <a:r>
              <a:rPr lang="en-US" altLang="zh-CN" dirty="0" err="1"/>
              <a:t>Ardunio</a:t>
            </a:r>
            <a:r>
              <a:rPr lang="zh-CN" altLang="en-US" dirty="0"/>
              <a:t>？</a:t>
            </a:r>
          </a:p>
          <a:p>
            <a:pPr lvl="2"/>
            <a:r>
              <a:rPr lang="zh-CN" altLang="en-US" dirty="0"/>
              <a:t>完全不同的编程语言。</a:t>
            </a:r>
            <a:endParaRPr lang="en-US" altLang="zh-CN" dirty="0"/>
          </a:p>
          <a:p>
            <a:pPr lvl="2"/>
            <a:r>
              <a:rPr lang="zh-CN" altLang="en-US" dirty="0"/>
              <a:t>性能方面没有明显提高。</a:t>
            </a:r>
            <a:endParaRPr lang="en-US" altLang="zh-CN" dirty="0"/>
          </a:p>
          <a:p>
            <a:pPr lvl="1"/>
            <a:r>
              <a:rPr lang="zh-CN" altLang="en-US" dirty="0"/>
              <a:t>选择树莓派？</a:t>
            </a:r>
            <a:endParaRPr lang="en-US" altLang="zh-CN" dirty="0"/>
          </a:p>
          <a:p>
            <a:pPr lvl="2"/>
            <a:r>
              <a:rPr lang="zh-Hans" altLang="en-US" dirty="0"/>
              <a:t>没有合适的</a:t>
            </a:r>
            <a:r>
              <a:rPr lang="zh-CN" altLang="en-US" dirty="0"/>
              <a:t>师资</a:t>
            </a:r>
            <a:endParaRPr lang="en-US" altLang="zh-CN" dirty="0"/>
          </a:p>
          <a:p>
            <a:pPr lvl="1"/>
            <a:r>
              <a:rPr lang="zh-CN" altLang="en-US" dirty="0">
                <a:sym typeface="+mn-ea"/>
              </a:rPr>
              <a:t>继续用micro:bit</a:t>
            </a:r>
            <a:r>
              <a:rPr lang="zh-Hans" altLang="en-US" dirty="0">
                <a:sym typeface="+mn-ea"/>
              </a:rPr>
              <a:t>，接上</a:t>
            </a:r>
            <a:r>
              <a:rPr lang="zh-CN" altLang="en-US" dirty="0">
                <a:sym typeface="+mn-ea"/>
              </a:rPr>
              <a:t>更多的周边模块？</a:t>
            </a:r>
            <a:endParaRPr lang="en-US" altLang="zh-CN" dirty="0">
              <a:sym typeface="+mn-ea"/>
            </a:endParaRPr>
          </a:p>
          <a:p>
            <a:pPr lvl="2"/>
            <a:r>
              <a:rPr lang="zh-Hans" altLang="en-US" dirty="0">
                <a:sym typeface="+mn-ea"/>
              </a:rPr>
              <a:t>产生审美疲劳</a:t>
            </a:r>
            <a:endParaRPr lang="en-US" altLang="zh-Hans" dirty="0">
              <a:sym typeface="+mn-ea"/>
            </a:endParaRPr>
          </a:p>
          <a:p>
            <a:pPr lvl="2"/>
            <a:r>
              <a:rPr lang="en-US" altLang="zh-CN" dirty="0">
                <a:sym typeface="+mn-ea"/>
              </a:rPr>
              <a:t>“Arduino</a:t>
            </a:r>
            <a:r>
              <a:rPr lang="zh-CN" altLang="en-US" dirty="0">
                <a:sym typeface="+mn-ea"/>
              </a:rPr>
              <a:t>在高，micro:bit在低</a:t>
            </a:r>
            <a:r>
              <a:rPr lang="en-US" altLang="zh-CN" dirty="0">
                <a:sym typeface="+mn-ea"/>
              </a:rPr>
              <a:t>”</a:t>
            </a:r>
            <a:r>
              <a:rPr lang="zh-CN" altLang="en-US" dirty="0">
                <a:sym typeface="+mn-ea"/>
              </a:rPr>
              <a:t>就成为悖论</a:t>
            </a:r>
            <a:endParaRPr lang="en-US" altLang="zh-Hans" dirty="0">
              <a:sym typeface="+mn-ea"/>
            </a:endParaRPr>
          </a:p>
          <a:p>
            <a:pPr lvl="2"/>
            <a:endParaRPr lang="zh-CN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目标</a:t>
            </a:r>
            <a:r>
              <a:rPr lang="zh-Hans" altLang="en-US" dirty="0"/>
              <a:t>：做中国版的开源硬件</a:t>
            </a:r>
            <a:endParaRPr lang="zh-CN" altLang="en-US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B40F9BB5-4094-8E48-A954-1DDB0BC40C33}"/>
              </a:ext>
            </a:extLst>
          </p:cNvPr>
          <p:cNvSpPr/>
          <p:nvPr/>
        </p:nvSpPr>
        <p:spPr>
          <a:xfrm>
            <a:off x="1653702" y="2782111"/>
            <a:ext cx="2354093" cy="1420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Hans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micro:bit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4B8447BF-8C5B-0347-A2EA-3D6892F36C24}"/>
              </a:ext>
            </a:extLst>
          </p:cNvPr>
          <p:cNvSpPr/>
          <p:nvPr/>
        </p:nvSpPr>
        <p:spPr>
          <a:xfrm>
            <a:off x="8070715" y="2782111"/>
            <a:ext cx="2354093" cy="1420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Hans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树莓派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DF2DEBEC-0F68-9942-8B35-B3C98E2A0F9E}"/>
              </a:ext>
            </a:extLst>
          </p:cNvPr>
          <p:cNvSpPr/>
          <p:nvPr/>
        </p:nvSpPr>
        <p:spPr>
          <a:xfrm>
            <a:off x="4862208" y="2782111"/>
            <a:ext cx="2354093" cy="14202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Hans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？</a:t>
            </a: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ECF235-DEA0-E146-B77B-AE48C8B49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核心功能分析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4FBF6B-2801-8F47-87F2-93C26923C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1" y="1515745"/>
            <a:ext cx="10006214" cy="4602422"/>
          </a:xfrm>
        </p:spPr>
        <p:txBody>
          <a:bodyPr/>
          <a:lstStyle/>
          <a:p>
            <a:r>
              <a:rPr lang="zh-CN" altLang="en-US" dirty="0"/>
              <a:t>一款微型电脑：</a:t>
            </a:r>
            <a:endParaRPr kumimoji="1" lang="en-US" altLang="zh-Hans" dirty="0"/>
          </a:p>
          <a:p>
            <a:pPr lvl="1"/>
            <a:r>
              <a:rPr lang="zh-CN" altLang="en-US" dirty="0"/>
              <a:t>具有视频、</a:t>
            </a:r>
            <a:r>
              <a:rPr lang="en-US" altLang="zh-CN" dirty="0"/>
              <a:t>USB</a:t>
            </a:r>
            <a:r>
              <a:rPr lang="zh-CN" altLang="en-US" dirty="0"/>
              <a:t>和网络接口，内置操作系统，自带存储。 </a:t>
            </a:r>
            <a:endParaRPr kumimoji="1" lang="en-US" altLang="zh-Hans" dirty="0"/>
          </a:p>
          <a:p>
            <a:pPr lvl="1"/>
            <a:r>
              <a:rPr lang="zh-CN" altLang="en-US" dirty="0"/>
              <a:t>自带</a:t>
            </a:r>
            <a:r>
              <a:rPr lang="en-US" altLang="zh-CN" dirty="0"/>
              <a:t>328P</a:t>
            </a:r>
            <a:r>
              <a:rPr lang="zh-CN" altLang="en-US" dirty="0"/>
              <a:t>芯片，完全兼容</a:t>
            </a:r>
            <a:r>
              <a:rPr lang="en-US" altLang="zh-CN" dirty="0"/>
              <a:t>Arduino</a:t>
            </a:r>
            <a:r>
              <a:rPr lang="zh-CN" altLang="en-US" dirty="0"/>
              <a:t>的插槽。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支持</a:t>
            </a:r>
            <a:r>
              <a:rPr kumimoji="1" lang="en-US" altLang="zh-Hans" dirty="0"/>
              <a:t>DAP</a:t>
            </a:r>
            <a:r>
              <a:rPr kumimoji="1" lang="zh-CN" altLang="en-US" dirty="0"/>
              <a:t>虚拟磁盘烧录，</a:t>
            </a:r>
            <a:r>
              <a:rPr kumimoji="1" lang="zh-Hans" altLang="en-US" dirty="0"/>
              <a:t>应用方便程度类似手机</a:t>
            </a:r>
            <a:r>
              <a:rPr kumimoji="1" lang="zh-CN" altLang="en-US" dirty="0"/>
              <a:t>。</a:t>
            </a:r>
          </a:p>
          <a:p>
            <a:r>
              <a:rPr kumimoji="1" lang="zh-Hans" altLang="en-US" dirty="0"/>
              <a:t>定位的理由：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必须降低入门门槛；</a:t>
            </a:r>
            <a:endParaRPr kumimoji="1" lang="en-US" altLang="zh-Hans" dirty="0"/>
          </a:p>
          <a:p>
            <a:pPr lvl="2"/>
            <a:r>
              <a:rPr kumimoji="1" lang="zh-Hans" altLang="en-US" dirty="0"/>
              <a:t>因为驱动不好安装，导致推广</a:t>
            </a:r>
            <a:r>
              <a:rPr kumimoji="1" lang="en-US" altLang="zh-Hans" dirty="0"/>
              <a:t>Arduino</a:t>
            </a:r>
            <a:r>
              <a:rPr kumimoji="1" lang="zh-Hans" altLang="en-US" dirty="0"/>
              <a:t>很难。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必须降低实施成本；</a:t>
            </a:r>
            <a:endParaRPr kumimoji="1" lang="en-US" altLang="zh-Hans" dirty="0"/>
          </a:p>
          <a:p>
            <a:pPr lvl="2"/>
            <a:r>
              <a:rPr kumimoji="1" lang="zh-Hans" altLang="en-US" dirty="0"/>
              <a:t>树莓派的形式让机房管理和上课变得非常麻烦。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必须兼容主流开源应用；</a:t>
            </a:r>
            <a:endParaRPr kumimoji="1" lang="en-US" altLang="zh-Hans" dirty="0"/>
          </a:p>
          <a:p>
            <a:pPr lvl="2"/>
            <a:r>
              <a:rPr kumimoji="1" lang="en-US" altLang="zh-Hans" dirty="0"/>
              <a:t>Arduino</a:t>
            </a:r>
            <a:r>
              <a:rPr kumimoji="1" lang="zh-Hans" altLang="en-US" dirty="0"/>
              <a:t>多年积累的项目不能舍弃。</a:t>
            </a:r>
            <a:endParaRPr kumimoji="1" lang="en-US" altLang="zh-Hans" dirty="0"/>
          </a:p>
          <a:p>
            <a:pPr lvl="1"/>
            <a:endParaRPr kumimoji="1" lang="en-US" altLang="zh-Hans" dirty="0"/>
          </a:p>
          <a:p>
            <a:endParaRPr kumimoji="1"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2213641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09400F-DB4B-0840-99AB-579442064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更多应用想象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84FE80-7E7B-5B4A-A0AA-1C7E6DB82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515745"/>
            <a:ext cx="10864215" cy="1776095"/>
          </a:xfrm>
        </p:spPr>
        <p:txBody>
          <a:bodyPr/>
          <a:lstStyle/>
          <a:p>
            <a:r>
              <a:rPr lang="zh-CN" altLang="en-US" dirty="0"/>
              <a:t>入门操作：通过</a:t>
            </a:r>
            <a:r>
              <a:rPr lang="en-US" altLang="zh-CN" dirty="0"/>
              <a:t>U</a:t>
            </a:r>
            <a:r>
              <a:rPr lang="zh-CN" altLang="en-US" dirty="0"/>
              <a:t>盘</a:t>
            </a:r>
            <a:r>
              <a:rPr lang="zh-Hans" altLang="en-US" dirty="0"/>
              <a:t>方式编程</a:t>
            </a:r>
            <a:r>
              <a:rPr lang="zh-CN" altLang="en-US" dirty="0"/>
              <a:t>，类似</a:t>
            </a:r>
            <a:r>
              <a:rPr lang="en-US" altLang="zh-CN" dirty="0" err="1"/>
              <a:t>micro:bit</a:t>
            </a:r>
            <a:endParaRPr lang="en-US" altLang="zh-CN" dirty="0"/>
          </a:p>
          <a:p>
            <a:r>
              <a:rPr lang="zh-CN" altLang="en-US" dirty="0"/>
              <a:t>进阶操作：利用虚拟桌面控制，类似树莓派</a:t>
            </a:r>
          </a:p>
          <a:p>
            <a:r>
              <a:rPr lang="zh-CN" altLang="en-US" dirty="0"/>
              <a:t>终极操作：接上鼠标键盘显示器，类似树莓派</a:t>
            </a:r>
          </a:p>
          <a:p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CED4F9F-B753-5C40-A111-2F38F3F9E93B}"/>
              </a:ext>
            </a:extLst>
          </p:cNvPr>
          <p:cNvSpPr txBox="1"/>
          <p:nvPr/>
        </p:nvSpPr>
        <p:spPr>
          <a:xfrm>
            <a:off x="731519" y="3529330"/>
            <a:ext cx="9369744" cy="2189826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>
            <a:lvl1pPr marL="228600" indent="-228600" rtl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u="none" strike="noStrike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1pPr>
            <a:lvl2pPr marL="685800" indent="-228600" rtl="0">
              <a:lnSpc>
                <a:spcPct val="90000"/>
              </a:lnSpc>
              <a:spcBef>
                <a:spcPts val="500"/>
              </a:spcBef>
              <a:buFont typeface="宋体" panose="02010600030101010101" pitchFamily="2" charset="-122"/>
              <a:buChar char="–"/>
              <a:defRPr sz="2400" u="none" strike="noStrike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u="none" strike="noStrike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u="none" strike="noStrike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u="none" strike="noStrike" cap="none" spc="0" normalizeH="0">
                <a:solidFill>
                  <a:schemeClr val="bg1"/>
                </a:solidFill>
                <a:uFillTx/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+mn-lt"/>
                <a:ea typeface="+mn-ea"/>
              </a:defRPr>
            </a:lvl6pPr>
            <a:lvl7pPr marL="2971800" indent="-228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+mn-lt"/>
                <a:ea typeface="+mn-ea"/>
              </a:defRPr>
            </a:lvl7pPr>
            <a:lvl8pPr marL="3429000" indent="-228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+mn-lt"/>
                <a:ea typeface="+mn-ea"/>
              </a:defRPr>
            </a:lvl8pPr>
            <a:lvl9pPr marL="3886200" indent="-228600" rtl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zh-Hans" altLang="en-US" dirty="0"/>
              <a:t>思考：为什么不直接基于</a:t>
            </a:r>
            <a:r>
              <a:rPr lang="en-US" altLang="zh-Hans" dirty="0" err="1"/>
              <a:t>micro:bit</a:t>
            </a:r>
            <a:r>
              <a:rPr lang="zh-Hans" altLang="en-US" dirty="0"/>
              <a:t>升级芯片？</a:t>
            </a:r>
            <a:endParaRPr lang="en-US" altLang="zh-Hans" dirty="0"/>
          </a:p>
          <a:p>
            <a:pPr marL="0" indent="0">
              <a:buNone/>
            </a:pPr>
            <a:r>
              <a:rPr lang="zh-Hans" altLang="en-US" sz="2400" dirty="0"/>
              <a:t>  </a:t>
            </a:r>
            <a:r>
              <a:rPr lang="en-US" altLang="zh-CN" sz="2400" dirty="0"/>
              <a:t>1</a:t>
            </a:r>
            <a:r>
              <a:rPr lang="zh-Hans" altLang="en-US" sz="2400" dirty="0"/>
              <a:t>）目标是替代树莓派，而不是升级</a:t>
            </a:r>
            <a:r>
              <a:rPr lang="en-US" altLang="zh-Hans" sz="2400" dirty="0" err="1"/>
              <a:t>micro:bit</a:t>
            </a:r>
            <a:r>
              <a:rPr lang="zh-Hans" altLang="en-US" sz="2400" dirty="0"/>
              <a:t>；</a:t>
            </a:r>
            <a:endParaRPr lang="en-US" altLang="zh-Hans" sz="2400" dirty="0"/>
          </a:p>
          <a:p>
            <a:pPr marL="0" indent="0">
              <a:buNone/>
            </a:pPr>
            <a:r>
              <a:rPr lang="zh-Hans" altLang="en-US" sz="2400" dirty="0"/>
              <a:t>  </a:t>
            </a:r>
            <a:r>
              <a:rPr lang="en-US" altLang="zh-Hans" sz="2400" dirty="0"/>
              <a:t>2</a:t>
            </a:r>
            <a:r>
              <a:rPr lang="zh-Hans" altLang="en-US" sz="2400" dirty="0"/>
              <a:t>）用户是关注高阶应用，如人工智能相关的复杂应用。</a:t>
            </a:r>
            <a:endParaRPr lang="en-US" altLang="zh-CN" sz="2400" dirty="0"/>
          </a:p>
          <a:p>
            <a:pPr marL="0" indent="0">
              <a:buNone/>
            </a:pPr>
            <a:r>
              <a:rPr lang="zh-Hans" altLang="en-US" sz="2400" dirty="0"/>
              <a:t>  </a:t>
            </a:r>
            <a:r>
              <a:rPr lang="en-US" altLang="zh-Hans" sz="2400" dirty="0"/>
              <a:t>3</a:t>
            </a:r>
            <a:r>
              <a:rPr lang="zh-Hans" altLang="en-US" sz="2400" dirty="0"/>
              <a:t>）要兼容</a:t>
            </a:r>
            <a:r>
              <a:rPr lang="en-US" altLang="zh-Hans" sz="2400" dirty="0"/>
              <a:t>Arduino</a:t>
            </a:r>
            <a:r>
              <a:rPr lang="zh-Hans" altLang="en-US" sz="2400" dirty="0"/>
              <a:t>，融入</a:t>
            </a:r>
            <a:r>
              <a:rPr lang="en-US" altLang="zh-Hans" sz="2400" dirty="0"/>
              <a:t>Arduino</a:t>
            </a:r>
            <a:r>
              <a:rPr lang="zh-Hans" altLang="en-US" sz="2400" dirty="0"/>
              <a:t>的生态。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85905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项目命名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1" y="1515746"/>
            <a:ext cx="5905810" cy="3822064"/>
          </a:xfrm>
        </p:spPr>
        <p:txBody>
          <a:bodyPr/>
          <a:lstStyle/>
          <a:p>
            <a:r>
              <a:rPr lang="zh-CN" altLang="en-US" dirty="0"/>
              <a:t>中文名称：虚谷</a:t>
            </a:r>
            <a:r>
              <a:rPr lang="zh-Hans" altLang="en-US" dirty="0"/>
              <a:t>（虚谷号）</a:t>
            </a:r>
            <a:endParaRPr lang="zh-CN" altLang="en-US" dirty="0"/>
          </a:p>
          <a:p>
            <a:r>
              <a:rPr lang="zh-CN" altLang="en-US" dirty="0"/>
              <a:t>英文名称：</a:t>
            </a:r>
            <a:r>
              <a:rPr lang="en-US" altLang="zh-Hans" dirty="0" err="1"/>
              <a:t>VVBoard</a:t>
            </a:r>
            <a:endParaRPr lang="en-US" altLang="zh-Hans" dirty="0"/>
          </a:p>
          <a:p>
            <a:r>
              <a:rPr lang="zh-CN" altLang="en-US" dirty="0"/>
              <a:t>意义：</a:t>
            </a:r>
            <a:endParaRPr lang="en-US" altLang="zh-CN" dirty="0"/>
          </a:p>
          <a:p>
            <a:pPr lvl="1"/>
            <a:r>
              <a:rPr lang="zh-CN" altLang="en-US" dirty="0"/>
              <a:t>虚怀若谷，包容一切。</a:t>
            </a:r>
            <a:r>
              <a:rPr lang="zh-Hans" altLang="en-US" dirty="0"/>
              <a:t>强调</a:t>
            </a:r>
            <a:r>
              <a:rPr lang="zh-CN" altLang="en-US" dirty="0"/>
              <a:t>能够全面兼容其他开源硬件。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965" y="1756410"/>
            <a:ext cx="3981450" cy="3581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历史</a:t>
            </a:r>
            <a:r>
              <a:rPr lang="zh-CN" altLang="en-US" dirty="0"/>
              <a:t>时机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1" y="1515745"/>
            <a:ext cx="9964854" cy="4351655"/>
          </a:xfrm>
        </p:spPr>
        <p:txBody>
          <a:bodyPr/>
          <a:lstStyle/>
          <a:p>
            <a:r>
              <a:rPr lang="zh-Hans" altLang="en-US" dirty="0">
                <a:sym typeface="+mn-ea"/>
              </a:rPr>
              <a:t>开源硬件的发展刚需</a:t>
            </a:r>
            <a:endParaRPr lang="zh-CN" altLang="en-US" dirty="0">
              <a:sym typeface="+mn-ea"/>
            </a:endParaRPr>
          </a:p>
          <a:p>
            <a:pPr lvl="1"/>
            <a:r>
              <a:rPr lang="en-US" altLang="zh-CN" dirty="0"/>
              <a:t>Arduino</a:t>
            </a:r>
            <a:r>
              <a:rPr lang="zh-Hans" altLang="en-US" dirty="0"/>
              <a:t>不支持</a:t>
            </a:r>
            <a:r>
              <a:rPr lang="en-US" altLang="zh-CN" dirty="0"/>
              <a:t>Python</a:t>
            </a:r>
            <a:r>
              <a:rPr lang="zh-CN" altLang="en-US" dirty="0"/>
              <a:t>，</a:t>
            </a:r>
            <a:r>
              <a:rPr lang="zh-Hans" altLang="en-US" dirty="0"/>
              <a:t>不</a:t>
            </a:r>
            <a:r>
              <a:rPr lang="zh-CN" altLang="en-US" dirty="0"/>
              <a:t>兼容</a:t>
            </a:r>
            <a:r>
              <a:rPr lang="en-US" altLang="zh-CN" dirty="0" err="1"/>
              <a:t>micro:bit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en-US" altLang="zh-CN" dirty="0" err="1"/>
              <a:t>micro:bit</a:t>
            </a:r>
            <a:r>
              <a:rPr lang="zh-Hans" altLang="en-US" dirty="0"/>
              <a:t>不兼容</a:t>
            </a:r>
            <a:r>
              <a:rPr lang="en-US" altLang="zh-Hans" dirty="0"/>
              <a:t>Arduino</a:t>
            </a:r>
            <a:r>
              <a:rPr lang="zh-Hans" altLang="en-US" dirty="0"/>
              <a:t>。</a:t>
            </a:r>
            <a:endParaRPr lang="zh-CN" altLang="en-US" dirty="0"/>
          </a:p>
          <a:p>
            <a:pPr lvl="0"/>
            <a:r>
              <a:rPr lang="zh-Hans" altLang="en-US" dirty="0"/>
              <a:t>中国具备成熟的开发条件</a:t>
            </a:r>
            <a:endParaRPr lang="en-US" altLang="zh-CN" dirty="0"/>
          </a:p>
          <a:p>
            <a:pPr lvl="1"/>
            <a:r>
              <a:rPr lang="zh-CN" altLang="en-US" dirty="0"/>
              <a:t>有低价而高性能的</a:t>
            </a:r>
            <a:r>
              <a:rPr lang="zh-Hans" altLang="en-US" dirty="0"/>
              <a:t>本土</a:t>
            </a:r>
            <a:r>
              <a:rPr lang="zh-CN" altLang="en-US" dirty="0"/>
              <a:t>芯片。</a:t>
            </a:r>
          </a:p>
          <a:p>
            <a:pPr lvl="1"/>
            <a:r>
              <a:rPr lang="zh-CN" altLang="en-US" dirty="0"/>
              <a:t>深圳有成熟的生产供应链。</a:t>
            </a:r>
          </a:p>
          <a:p>
            <a:pPr lvl="0"/>
            <a:r>
              <a:rPr lang="zh-Hans" altLang="en-US" dirty="0"/>
              <a:t>国务院重视</a:t>
            </a:r>
            <a:r>
              <a:rPr lang="zh-CN" altLang="en-US" dirty="0"/>
              <a:t>人工智能</a:t>
            </a:r>
            <a:r>
              <a:rPr lang="zh-Hans" altLang="en-US" dirty="0"/>
              <a:t>教育</a:t>
            </a:r>
            <a:endParaRPr lang="en-US" altLang="zh-Hans" dirty="0"/>
          </a:p>
          <a:p>
            <a:pPr lvl="1"/>
            <a:r>
              <a:rPr lang="zh-Hans" altLang="en-US" dirty="0"/>
              <a:t>人工智能教育的实施</a:t>
            </a:r>
            <a:r>
              <a:rPr lang="zh-CN" altLang="en-US" dirty="0"/>
              <a:t>，缺少专业的教学器材。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43505D-7A90-044F-8452-A33BD431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衍生价值：文化自信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0DA58E-9C8C-0547-810F-67C1CEECC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515745"/>
            <a:ext cx="5973763" cy="4351655"/>
          </a:xfrm>
        </p:spPr>
        <p:txBody>
          <a:bodyPr/>
          <a:lstStyle/>
          <a:p>
            <a:r>
              <a:rPr kumimoji="1" lang="zh-Hans" altLang="en-US" dirty="0"/>
              <a:t>关键事件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8</a:t>
            </a:r>
            <a:r>
              <a:rPr kumimoji="1" lang="en-US" altLang="zh-Hans" dirty="0"/>
              <a:t>63</a:t>
            </a:r>
            <a:r>
              <a:rPr kumimoji="1" lang="zh-Hans" altLang="en-US" dirty="0"/>
              <a:t>计划（</a:t>
            </a:r>
            <a:r>
              <a:rPr kumimoji="1" lang="zh-CN" altLang="en-US" dirty="0"/>
              <a:t>国产</a:t>
            </a:r>
            <a:r>
              <a:rPr kumimoji="1" lang="en-US" altLang="zh-Hans" dirty="0"/>
              <a:t>CPU</a:t>
            </a:r>
            <a:r>
              <a:rPr kumimoji="1" lang="zh-Hans" altLang="en-US" dirty="0"/>
              <a:t>、国产</a:t>
            </a:r>
            <a:r>
              <a:rPr kumimoji="1" lang="zh-CN" altLang="en-US" dirty="0"/>
              <a:t>软件</a:t>
            </a:r>
            <a:r>
              <a:rPr kumimoji="1" lang="zh-Hans" altLang="en-US" dirty="0"/>
              <a:t>）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中兴事件（中国芯片）</a:t>
            </a:r>
            <a:endParaRPr kumimoji="1" lang="en-US" altLang="zh-Hans" dirty="0"/>
          </a:p>
          <a:p>
            <a:r>
              <a:rPr kumimoji="1" lang="zh-Hans" altLang="en-US" dirty="0"/>
              <a:t>路径选择：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传统的选择：自上而下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创客的选择：自下而上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9417D6-67B5-8C4F-8D21-2FFC5B67FC5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55415" y="1925303"/>
            <a:ext cx="2652966" cy="376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2092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运营思路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借鉴</a:t>
            </a:r>
            <a:r>
              <a:rPr lang="en-US" altLang="zh-CN" dirty="0" err="1"/>
              <a:t>micro:bit</a:t>
            </a:r>
            <a:r>
              <a:rPr lang="zh-CN" altLang="en-US" dirty="0"/>
              <a:t>的做法，成立基金会。</a:t>
            </a:r>
          </a:p>
          <a:p>
            <a:pPr lvl="1"/>
            <a:r>
              <a:rPr lang="en-US" altLang="zh-CN" dirty="0"/>
              <a:t>intel</a:t>
            </a:r>
            <a:r>
              <a:rPr lang="zh-CN" altLang="en-US" dirty="0"/>
              <a:t>、</a:t>
            </a:r>
            <a:r>
              <a:rPr lang="en-US" altLang="zh-CN" dirty="0"/>
              <a:t>ARM</a:t>
            </a:r>
            <a:r>
              <a:rPr lang="zh-CN" altLang="en-US" dirty="0"/>
              <a:t>、全志、瑞芯微</a:t>
            </a:r>
          </a:p>
          <a:p>
            <a:pPr lvl="1"/>
            <a:r>
              <a:rPr lang="zh-CN" altLang="en-US" dirty="0"/>
              <a:t>谷歌、微软、百度大脑、科大讯飞、华为、网易</a:t>
            </a:r>
          </a:p>
          <a:p>
            <a:pPr lvl="1"/>
            <a:r>
              <a:rPr lang="zh-CN" altLang="en-US" dirty="0"/>
              <a:t>鸿海科技、希科普</a:t>
            </a:r>
          </a:p>
          <a:p>
            <a:pPr lvl="1"/>
            <a:r>
              <a:rPr lang="zh-CN" altLang="en-US" dirty="0"/>
              <a:t>盛思、</a:t>
            </a:r>
            <a:r>
              <a:rPr lang="en-US" altLang="zh-CN" dirty="0" err="1"/>
              <a:t>DFrobot</a:t>
            </a:r>
            <a:r>
              <a:rPr lang="zh-CN" altLang="en-US" dirty="0"/>
              <a:t>、</a:t>
            </a:r>
            <a:r>
              <a:rPr lang="en-US" altLang="zh-CN" dirty="0" err="1"/>
              <a:t>MakeBlock</a:t>
            </a:r>
            <a:r>
              <a:rPr lang="zh-CN" altLang="en-US" dirty="0"/>
              <a:t>等</a:t>
            </a:r>
          </a:p>
          <a:p>
            <a:r>
              <a:rPr lang="zh-CN" altLang="en-US" dirty="0"/>
              <a:t>核心板子不赚钱，贴紧成本价，杜绝山寨。</a:t>
            </a:r>
          </a:p>
          <a:p>
            <a:r>
              <a:rPr lang="zh-CN" altLang="en-US" dirty="0"/>
              <a:t>和周边厂商合作</a:t>
            </a:r>
            <a:r>
              <a:rPr lang="zh-Hans" altLang="en-US" dirty="0"/>
              <a:t>鼓励开发</a:t>
            </a:r>
            <a:r>
              <a:rPr lang="zh-CN" altLang="en-US" dirty="0"/>
              <a:t>扩展模块。</a:t>
            </a:r>
            <a:endParaRPr lang="en-US" altLang="zh-CN" dirty="0"/>
          </a:p>
          <a:p>
            <a:pPr lvl="1"/>
            <a:r>
              <a:rPr lang="zh-CN" altLang="en-US" dirty="0"/>
              <a:t>采用授权、认证的形式。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虚谷计划的</a:t>
            </a:r>
            <a:r>
              <a:rPr lang="zh-CN" altLang="en-US" dirty="0"/>
              <a:t>优势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Hans" altLang="en-US" dirty="0"/>
              <a:t>之前的</a:t>
            </a:r>
            <a:r>
              <a:rPr lang="zh-CN" altLang="en-US" dirty="0"/>
              <a:t>图形化编程平台</a:t>
            </a:r>
            <a:r>
              <a:rPr lang="zh-Hans" altLang="en-US" dirty="0"/>
              <a:t>都可以兼容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之前</a:t>
            </a:r>
            <a:r>
              <a:rPr lang="zh-Hans" altLang="en-US" dirty="0"/>
              <a:t>的</a:t>
            </a:r>
            <a:r>
              <a:rPr lang="zh-CN" altLang="en-US" dirty="0"/>
              <a:t>开源项目都可以无缝移植。</a:t>
            </a:r>
            <a:endParaRPr lang="en-US" altLang="zh-CN" dirty="0"/>
          </a:p>
          <a:p>
            <a:r>
              <a:rPr lang="zh-Hans" altLang="en-US" dirty="0"/>
              <a:t>入门低且扩展性强。</a:t>
            </a:r>
            <a:endParaRPr lang="zh-CN" altLang="en-US" dirty="0"/>
          </a:p>
          <a:p>
            <a:r>
              <a:rPr lang="zh-CN" altLang="en-US" dirty="0"/>
              <a:t>能够运行常见的人工智能学习资源。</a:t>
            </a:r>
          </a:p>
          <a:p>
            <a:pPr lvl="1"/>
            <a:r>
              <a:rPr lang="zh-CN" altLang="en-US" dirty="0"/>
              <a:t>语音识别</a:t>
            </a:r>
            <a:r>
              <a:rPr lang="zh-Hans" altLang="en-US" dirty="0"/>
              <a:t>（</a:t>
            </a:r>
            <a:r>
              <a:rPr lang="zh-CN" altLang="en-US" dirty="0"/>
              <a:t>科大讯飞</a:t>
            </a:r>
            <a:r>
              <a:rPr lang="en-US" altLang="zh-CN" dirty="0" err="1"/>
              <a:t>Api</a:t>
            </a:r>
            <a:r>
              <a:rPr lang="zh-Hans" altLang="en-US" dirty="0"/>
              <a:t>、百度</a:t>
            </a:r>
            <a:r>
              <a:rPr lang="en-US" altLang="zh-Hans" dirty="0"/>
              <a:t>AI</a:t>
            </a:r>
            <a:r>
              <a:rPr lang="zh-Hans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图形识别、视频识别</a:t>
            </a:r>
          </a:p>
          <a:p>
            <a:pPr lvl="1"/>
            <a:r>
              <a:rPr lang="zh-Hans" altLang="en-US" dirty="0"/>
              <a:t>机器学习（</a:t>
            </a:r>
            <a:r>
              <a:rPr lang="en-US" altLang="zh-CN" dirty="0"/>
              <a:t>T</a:t>
            </a:r>
            <a:r>
              <a:rPr lang="en-US" altLang="zh-Hans" dirty="0"/>
              <a:t>ensor</a:t>
            </a:r>
            <a:r>
              <a:rPr lang="zh-Hans" altLang="en-US" dirty="0"/>
              <a:t> </a:t>
            </a:r>
            <a:r>
              <a:rPr lang="en-US" altLang="zh-Hans" dirty="0"/>
              <a:t>Flow</a:t>
            </a:r>
            <a:r>
              <a:rPr lang="zh-Hans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……</a:t>
            </a:r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7C18D5BA-A6C8-C04A-8C2C-A146F8DE4D7F}"/>
              </a:ext>
            </a:extLst>
          </p:cNvPr>
          <p:cNvSpPr/>
          <p:nvPr/>
        </p:nvSpPr>
        <p:spPr>
          <a:xfrm>
            <a:off x="8169956" y="2409182"/>
            <a:ext cx="3278459" cy="25647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Hans" altLang="en-US" sz="2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让学习</a:t>
            </a:r>
            <a:endParaRPr kumimoji="1" lang="en-US" altLang="zh-Hans" sz="2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Hans" altLang="en-US" sz="2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连接</a:t>
            </a:r>
            <a:endParaRPr kumimoji="1" lang="en-US" altLang="zh-Hans" sz="2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kumimoji="1" lang="zh-Hans" altLang="en-US" sz="26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真实的世界</a:t>
            </a:r>
            <a:endParaRPr kumimoji="1" lang="zh-CN" altLang="en-US" sz="26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虚谷计划的</a:t>
            </a:r>
            <a:r>
              <a:rPr lang="zh-CN" altLang="en-US" dirty="0"/>
              <a:t>展望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1" y="1515745"/>
            <a:ext cx="6864814" cy="4351655"/>
          </a:xfrm>
        </p:spPr>
        <p:txBody>
          <a:bodyPr/>
          <a:lstStyle/>
          <a:p>
            <a:r>
              <a:rPr lang="zh-Hans" altLang="en-US" dirty="0"/>
              <a:t>成为高年级的最佳选择</a:t>
            </a:r>
            <a:endParaRPr lang="en-US" altLang="zh-Hans" dirty="0"/>
          </a:p>
          <a:p>
            <a:pPr lvl="1"/>
            <a:r>
              <a:rPr lang="zh-CN" altLang="en-US" dirty="0"/>
              <a:t>作为中小学教学人工智能的重要选择，成为</a:t>
            </a:r>
            <a:r>
              <a:rPr lang="en-US" altLang="zh-CN" dirty="0" err="1"/>
              <a:t>micro:bit</a:t>
            </a:r>
            <a:r>
              <a:rPr lang="zh-CN" altLang="en-US" dirty="0"/>
              <a:t>之后最佳选择，</a:t>
            </a:r>
            <a:r>
              <a:rPr lang="zh-Hans" altLang="en-US" dirty="0"/>
              <a:t>为高中学生的最佳选择</a:t>
            </a:r>
            <a:r>
              <a:rPr lang="zh-CN" altLang="en-US" dirty="0"/>
              <a:t>。</a:t>
            </a:r>
          </a:p>
          <a:p>
            <a:r>
              <a:rPr lang="zh-Hans" altLang="en-US" dirty="0"/>
              <a:t>进入国家信息技术教材</a:t>
            </a:r>
            <a:endParaRPr lang="en-US" altLang="zh-Hans" dirty="0"/>
          </a:p>
          <a:p>
            <a:pPr lvl="1"/>
            <a:r>
              <a:rPr lang="zh-Hans" altLang="en-US" dirty="0"/>
              <a:t>人民教育出版社（地图出版社）</a:t>
            </a:r>
            <a:endParaRPr lang="en-US" altLang="zh-Hans" dirty="0"/>
          </a:p>
          <a:p>
            <a:r>
              <a:rPr lang="zh-Hans" altLang="en-US" dirty="0"/>
              <a:t>成为四大开源硬件之一</a:t>
            </a:r>
            <a:endParaRPr lang="en-US" altLang="zh-Hans" dirty="0"/>
          </a:p>
          <a:p>
            <a:pPr lvl="1"/>
            <a:r>
              <a:rPr lang="zh-CN" altLang="en-US" dirty="0"/>
              <a:t>和</a:t>
            </a:r>
            <a:r>
              <a:rPr lang="en-US" altLang="zh-CN" dirty="0" err="1">
                <a:sym typeface="+mn-ea"/>
              </a:rPr>
              <a:t>micro:bit</a:t>
            </a:r>
            <a:r>
              <a:rPr lang="zh-CN" altLang="en-US" dirty="0">
                <a:sym typeface="+mn-ea"/>
              </a:rPr>
              <a:t>、</a:t>
            </a:r>
            <a:r>
              <a:rPr lang="en-US" altLang="zh-CN" dirty="0">
                <a:sym typeface="+mn-ea"/>
              </a:rPr>
              <a:t>Arduino</a:t>
            </a:r>
            <a:r>
              <a:rPr lang="zh-CN" altLang="en-US" dirty="0">
                <a:sym typeface="+mn-ea"/>
              </a:rPr>
              <a:t>和树莓派成为中小学的常用四大开源硬件之一。</a:t>
            </a:r>
            <a:endParaRPr lang="en-US" altLang="zh-CN" dirty="0">
              <a:sym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0C18AC7-8D26-CB48-9FF2-30594B779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3289" y="1872343"/>
            <a:ext cx="2833501" cy="33545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CCE24D-7BE9-F84C-AA97-3E1FB6807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缘起：</a:t>
            </a:r>
            <a:r>
              <a:rPr lang="zh-Hans" altLang="en-US" dirty="0"/>
              <a:t>我为什么选择</a:t>
            </a:r>
            <a:r>
              <a:rPr lang="zh-CN" altLang="en-US" dirty="0"/>
              <a:t>开源硬件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B8A427-259C-744E-9D28-F4D856EA96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1" y="1515745"/>
            <a:ext cx="5952786" cy="4351655"/>
          </a:xfrm>
        </p:spPr>
        <p:txBody>
          <a:bodyPr/>
          <a:lstStyle/>
          <a:p>
            <a:r>
              <a:rPr lang="zh-Hans" altLang="en-US" dirty="0"/>
              <a:t>教育机器人乱象丛生</a:t>
            </a:r>
            <a:endParaRPr lang="en-US" altLang="zh-Hans" dirty="0"/>
          </a:p>
          <a:p>
            <a:pPr lvl="1"/>
            <a:r>
              <a:rPr lang="zh-Hans" altLang="en-US" dirty="0"/>
              <a:t>昂贵</a:t>
            </a:r>
            <a:endParaRPr lang="en-US" altLang="zh-Hans" dirty="0"/>
          </a:p>
          <a:p>
            <a:pPr lvl="1"/>
            <a:r>
              <a:rPr lang="zh-Hans" altLang="en-US" dirty="0"/>
              <a:t>无标准，不兼容</a:t>
            </a:r>
            <a:endParaRPr lang="en-US" altLang="zh-Hans" dirty="0"/>
          </a:p>
          <a:p>
            <a:pPr lvl="1"/>
            <a:r>
              <a:rPr lang="zh-Hans" altLang="en-US" dirty="0"/>
              <a:t>竞赛定制</a:t>
            </a:r>
            <a:endParaRPr lang="en-US" altLang="zh-Hans" dirty="0"/>
          </a:p>
          <a:p>
            <a:r>
              <a:rPr lang="zh-Hans" altLang="en-US" dirty="0"/>
              <a:t>数字实验器材</a:t>
            </a:r>
            <a:endParaRPr lang="en-US" altLang="zh-Hans" dirty="0"/>
          </a:p>
          <a:p>
            <a:pPr lvl="1"/>
            <a:r>
              <a:rPr lang="zh-Hans" altLang="en-US" dirty="0"/>
              <a:t>昂贵</a:t>
            </a:r>
            <a:endParaRPr lang="en-US" altLang="zh-Hans" dirty="0"/>
          </a:p>
          <a:p>
            <a:pPr lvl="1"/>
            <a:r>
              <a:rPr lang="zh-Hans" altLang="en-US" dirty="0"/>
              <a:t>封闭</a:t>
            </a:r>
            <a:endParaRPr lang="en-US" altLang="zh-Hans" dirty="0"/>
          </a:p>
          <a:p>
            <a:endParaRPr lang="en-US" altLang="zh-Hans" dirty="0"/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0695CA1B-FF8C-814D-9E55-1561371DE7A6}"/>
              </a:ext>
            </a:extLst>
          </p:cNvPr>
          <p:cNvSpPr/>
          <p:nvPr/>
        </p:nvSpPr>
        <p:spPr>
          <a:xfrm>
            <a:off x="6887183" y="2684834"/>
            <a:ext cx="1770435" cy="7393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教育机器人</a:t>
            </a: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C0A3B9F9-6DEE-5241-AC26-0131DE21DB15}"/>
              </a:ext>
            </a:extLst>
          </p:cNvPr>
          <p:cNvSpPr/>
          <p:nvPr/>
        </p:nvSpPr>
        <p:spPr>
          <a:xfrm>
            <a:off x="6887183" y="4047563"/>
            <a:ext cx="1770435" cy="7393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Hans" altLang="en-US" dirty="0"/>
              <a:t>数字实验器材</a:t>
            </a:r>
            <a:endParaRPr kumimoji="1"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36DFEF82-EB20-F340-B4FF-E9B5574124E9}"/>
              </a:ext>
            </a:extLst>
          </p:cNvPr>
          <p:cNvSpPr/>
          <p:nvPr/>
        </p:nvSpPr>
        <p:spPr>
          <a:xfrm>
            <a:off x="9907216" y="2762654"/>
            <a:ext cx="1795888" cy="184123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r>
              <a:rPr kumimoji="1" lang="en-US" altLang="zh-Hans" dirty="0"/>
              <a:t>010</a:t>
            </a:r>
            <a:r>
              <a:rPr kumimoji="1" lang="zh-Hans" altLang="en-US" dirty="0"/>
              <a:t>年，购买第一块</a:t>
            </a:r>
            <a:r>
              <a:rPr kumimoji="1" lang="en-US" altLang="zh-Hans" dirty="0"/>
              <a:t>Arduino</a:t>
            </a:r>
            <a:endParaRPr kumimoji="1" lang="zh-CN" altLang="en-US" dirty="0"/>
          </a:p>
        </p:txBody>
      </p:sp>
      <p:sp>
        <p:nvSpPr>
          <p:cNvPr id="10" name="燕尾形箭头 9">
            <a:extLst>
              <a:ext uri="{FF2B5EF4-FFF2-40B4-BE49-F238E27FC236}">
                <a16:creationId xmlns:a16="http://schemas.microsoft.com/office/drawing/2014/main" id="{884D77E7-A313-004A-A79E-C5A997E02135}"/>
              </a:ext>
            </a:extLst>
          </p:cNvPr>
          <p:cNvSpPr/>
          <p:nvPr/>
        </p:nvSpPr>
        <p:spPr>
          <a:xfrm>
            <a:off x="8949447" y="3424137"/>
            <a:ext cx="778213" cy="623426"/>
          </a:xfrm>
          <a:prstGeom prst="notched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84880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61EEAD5-E580-D144-AFF2-2B0A2A6A9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795" y="1278255"/>
            <a:ext cx="10631474" cy="548990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5A8802D-D3AF-0D4E-94A7-7AFE77FF0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虚谷计划：不仅仅一块开源硬件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824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E95129-CF51-734E-857D-A799C3064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虚谷计划的发展现状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08B2C7-1584-024A-8D9D-FED8BE176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898" y="1538048"/>
            <a:ext cx="5080619" cy="1718239"/>
          </a:xfrm>
        </p:spPr>
        <p:txBody>
          <a:bodyPr/>
          <a:lstStyle/>
          <a:p>
            <a:r>
              <a:rPr kumimoji="1" lang="zh-Hans" altLang="en-US" dirty="0"/>
              <a:t>虚谷号：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第一块</a:t>
            </a:r>
            <a:r>
              <a:rPr kumimoji="1" lang="en-US" altLang="zh-Hans" dirty="0"/>
              <a:t>Dome</a:t>
            </a:r>
            <a:r>
              <a:rPr kumimoji="1" lang="zh-Hans" altLang="en-US" dirty="0"/>
              <a:t>板，希科普。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第一块扩展板，</a:t>
            </a:r>
            <a:r>
              <a:rPr kumimoji="1" lang="en-US" altLang="zh-Hans" dirty="0"/>
              <a:t>DF</a:t>
            </a:r>
            <a:r>
              <a:rPr kumimoji="1" lang="zh-Hans" altLang="en-US" dirty="0"/>
              <a:t>。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CA110DE-1CFF-0040-9C10-DD72572AAEB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53842" y="3853428"/>
            <a:ext cx="3095240" cy="206182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5931CA7-3F48-8040-9CB2-48175C8F0E5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0292" y="1572413"/>
            <a:ext cx="3992167" cy="208538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F9E7552-05DE-6A44-9472-C5D1A7552A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27" y="3516081"/>
            <a:ext cx="3301549" cy="220378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ED3EBC0-51BF-AE48-8614-1B127BEA60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0527" y="3951960"/>
            <a:ext cx="2490161" cy="1489214"/>
          </a:xfrm>
          <a:prstGeom prst="rect">
            <a:avLst/>
          </a:prstGeom>
          <a:solidFill>
            <a:schemeClr val="bg1"/>
          </a:solidFill>
          <a:effectLst>
            <a:outerShdw blurRad="622300" dist="88900" dir="360000" sx="116000" sy="116000" algn="tl" rotWithShape="0">
              <a:schemeClr val="bg1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757148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D965F3-5183-AB4E-AD06-6C8C829F3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虚谷计划的发展现状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E1EAA5-E03C-654F-A23B-F28C0345F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2" y="1515745"/>
            <a:ext cx="4201808" cy="1363641"/>
          </a:xfrm>
        </p:spPr>
        <p:txBody>
          <a:bodyPr/>
          <a:lstStyle/>
          <a:p>
            <a:r>
              <a:rPr kumimoji="1" lang="zh-Hans" altLang="en-US" dirty="0"/>
              <a:t>掌控板：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掌控</a:t>
            </a:r>
            <a:r>
              <a:rPr kumimoji="1" lang="en-US" altLang="zh-Hans" dirty="0"/>
              <a:t>A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B</a:t>
            </a:r>
            <a:r>
              <a:rPr kumimoji="1" lang="zh-Hans" altLang="en-US" dirty="0"/>
              <a:t>，盛思。</a:t>
            </a:r>
            <a:endParaRPr kumimoji="1" lang="en-US" altLang="zh-Hans" dirty="0"/>
          </a:p>
          <a:p>
            <a:pPr lvl="1"/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400B970-CCF4-5F4D-A745-E62D1517F4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2" y="3501071"/>
            <a:ext cx="4749800" cy="21463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5480D07-41D3-8947-BF86-9217F9E1B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508" y="1771055"/>
            <a:ext cx="5653679" cy="338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0804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28C450-C355-BB4E-A3AC-B11F74CD06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各种支持工具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33877C-F126-0749-9DE1-886E16C55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1" y="1515745"/>
            <a:ext cx="2898302" cy="4351655"/>
          </a:xfrm>
        </p:spPr>
        <p:txBody>
          <a:bodyPr/>
          <a:lstStyle/>
          <a:p>
            <a:r>
              <a:rPr kumimoji="1" lang="en-US" altLang="zh-Hans" dirty="0"/>
              <a:t>BXY</a:t>
            </a:r>
          </a:p>
          <a:p>
            <a:r>
              <a:rPr kumimoji="1" lang="en-US" altLang="zh-Hans" dirty="0" err="1"/>
              <a:t>mixly</a:t>
            </a:r>
            <a:endParaRPr kumimoji="1" lang="en-US" altLang="zh-Hans" dirty="0"/>
          </a:p>
          <a:p>
            <a:r>
              <a:rPr kumimoji="1" lang="en-US" altLang="zh-Hans" dirty="0" err="1"/>
              <a:t>mPython</a:t>
            </a:r>
            <a:endParaRPr kumimoji="1" lang="en-US" altLang="zh-Hans" dirty="0"/>
          </a:p>
          <a:p>
            <a:r>
              <a:rPr kumimoji="1" lang="en-US" altLang="zh-Hans" dirty="0"/>
              <a:t>Mind+</a:t>
            </a:r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705FBD-FB23-AB48-B27D-07690F7053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7948" y="1967674"/>
            <a:ext cx="5342659" cy="344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2773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6E29B8-D0CA-CE4F-8358-4D6415B78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虚谷号的一个小案例</a:t>
            </a:r>
            <a:endParaRPr kumimoji="1" lang="zh-CN" altLang="en-US" dirty="0"/>
          </a:p>
        </p:txBody>
      </p:sp>
      <p:pic>
        <p:nvPicPr>
          <p:cNvPr id="4" name="虚谷-案例">
            <a:hlinkClick r:id="" action="ppaction://media"/>
            <a:extLst>
              <a:ext uri="{FF2B5EF4-FFF2-40B4-BE49-F238E27FC236}">
                <a16:creationId xmlns:a16="http://schemas.microsoft.com/office/drawing/2014/main" id="{8F2EB9A7-ADA9-124E-A32A-C214A734F1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9360" y="1278255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41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7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ext Box 2"/>
          <p:cNvSpPr txBox="1"/>
          <p:nvPr/>
        </p:nvSpPr>
        <p:spPr>
          <a:xfrm>
            <a:off x="3890645" y="3040063"/>
            <a:ext cx="4176713" cy="77787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algn="ctr" eaLnBrk="0" hangingPunct="0"/>
            <a:r>
              <a:rPr lang="zh-CN" altLang="en-US" sz="4500" dirty="0">
                <a:solidFill>
                  <a:srgbClr val="FF9933"/>
                </a:solidFill>
                <a:latin typeface="微软雅黑" panose="020B0503020204020204" charset="-122"/>
                <a:ea typeface="微软雅黑" panose="020B0503020204020204" charset="-122"/>
              </a:rPr>
              <a:t>THANK YOU</a:t>
            </a:r>
            <a:endParaRPr lang="zh-CN" altLang="en-US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766BE2-A6C0-7C40-A5A8-F109074A4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开源硬件的发展简史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799C24-F6E4-BA47-A60F-CB342F290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515745"/>
            <a:ext cx="6351860" cy="4282889"/>
          </a:xfrm>
        </p:spPr>
        <p:txBody>
          <a:bodyPr/>
          <a:lstStyle/>
          <a:p>
            <a:r>
              <a:rPr lang="en-US" altLang="zh-CN" sz="2600" dirty="0"/>
              <a:t>1</a:t>
            </a:r>
            <a:r>
              <a:rPr lang="en-US" altLang="zh-Hans" sz="2600" dirty="0"/>
              <a:t>997</a:t>
            </a:r>
            <a:r>
              <a:rPr lang="zh-Hans" altLang="en-US" sz="2600" dirty="0"/>
              <a:t>年，</a:t>
            </a:r>
            <a:r>
              <a:rPr lang="zh-CN" altLang="en-US" sz="2600" dirty="0"/>
              <a:t>布鲁斯</a:t>
            </a:r>
            <a:r>
              <a:rPr lang="en-US" altLang="zh-CN" sz="2600" dirty="0"/>
              <a:t>·</a:t>
            </a:r>
            <a:r>
              <a:rPr lang="zh-CN" altLang="en-US" sz="2600" dirty="0"/>
              <a:t>佩伦斯发布开放硬件认证程序。</a:t>
            </a:r>
            <a:endParaRPr lang="en-US" altLang="zh-CN" sz="2600" dirty="0"/>
          </a:p>
          <a:p>
            <a:r>
              <a:rPr lang="en-US" altLang="zh-CN" sz="2600" dirty="0"/>
              <a:t>2007</a:t>
            </a:r>
            <a:r>
              <a:rPr lang="zh-CN" altLang="en-US" sz="2600" dirty="0"/>
              <a:t>年，</a:t>
            </a:r>
            <a:r>
              <a:rPr lang="en-US" altLang="zh-CN" sz="2600" dirty="0"/>
              <a:t>TAPR</a:t>
            </a:r>
            <a:r>
              <a:rPr lang="zh-CN" altLang="en-US" sz="2600" dirty="0"/>
              <a:t>创建了第一个针对硬件的开源许可协议。</a:t>
            </a:r>
            <a:endParaRPr lang="en-US" altLang="zh-CN" sz="2600" dirty="0"/>
          </a:p>
          <a:p>
            <a:r>
              <a:rPr lang="en-US" altLang="zh-CN" sz="2600" dirty="0"/>
              <a:t>2009</a:t>
            </a:r>
            <a:r>
              <a:rPr lang="zh-CN" altLang="zh-CN" sz="2600" dirty="0"/>
              <a:t>年</a:t>
            </a:r>
            <a:r>
              <a:rPr lang="en-US" altLang="zh-CN" sz="2600" dirty="0"/>
              <a:t>7</a:t>
            </a:r>
            <a:r>
              <a:rPr lang="zh-CN" altLang="zh-CN" sz="2600" dirty="0"/>
              <a:t>月，开源硬件及设计联盟</a:t>
            </a:r>
            <a:r>
              <a:rPr lang="zh-Hans" altLang="en-US" sz="2600" dirty="0"/>
              <a:t>成立</a:t>
            </a:r>
            <a:r>
              <a:rPr lang="zh-CN" altLang="zh-CN" sz="2600" dirty="0"/>
              <a:t> </a:t>
            </a:r>
            <a:r>
              <a:rPr lang="zh-CN" altLang="en-US" sz="2600" dirty="0"/>
              <a:t>。</a:t>
            </a:r>
            <a:endParaRPr lang="en-US" altLang="zh-CN" sz="2600" dirty="0"/>
          </a:p>
          <a:p>
            <a:r>
              <a:rPr lang="en-US" altLang="zh-CN" sz="2600" dirty="0"/>
              <a:t>2010</a:t>
            </a:r>
            <a:r>
              <a:rPr lang="zh-CN" altLang="zh-CN" sz="2600" dirty="0"/>
              <a:t>年</a:t>
            </a:r>
            <a:r>
              <a:rPr lang="en-US" altLang="zh-CN" sz="2600" dirty="0"/>
              <a:t>9</a:t>
            </a:r>
            <a:r>
              <a:rPr lang="zh-CN" altLang="zh-CN" sz="2600" dirty="0"/>
              <a:t>月，在纽约举办第一届</a:t>
            </a:r>
            <a:r>
              <a:rPr lang="en-US" altLang="zh-CN" sz="2600" dirty="0"/>
              <a:t>“</a:t>
            </a:r>
            <a:r>
              <a:rPr lang="zh-CN" altLang="zh-CN" sz="2600" dirty="0"/>
              <a:t>开源硬件峰会</a:t>
            </a:r>
            <a:r>
              <a:rPr lang="en-US" altLang="zh-CN" sz="2600" dirty="0"/>
              <a:t>”</a:t>
            </a:r>
            <a:r>
              <a:rPr lang="zh-CN" altLang="zh-CN" sz="2600" dirty="0"/>
              <a:t>，</a:t>
            </a:r>
            <a:r>
              <a:rPr lang="zh-Hans" altLang="en-US" sz="2600" dirty="0"/>
              <a:t>随后发布</a:t>
            </a:r>
            <a:r>
              <a:rPr lang="zh-CN" altLang="zh-CN" sz="2600" dirty="0"/>
              <a:t>开源硬件</a:t>
            </a:r>
            <a:r>
              <a:rPr lang="en-US" altLang="zh-CN" sz="2600" dirty="0"/>
              <a:t>1.0</a:t>
            </a:r>
            <a:r>
              <a:rPr lang="zh-CN" altLang="zh-CN" sz="2600" dirty="0"/>
              <a:t>版本定义（</a:t>
            </a:r>
            <a:r>
              <a:rPr lang="en-US" altLang="zh-CN" sz="2600" dirty="0"/>
              <a:t>OSHW</a:t>
            </a:r>
            <a:r>
              <a:rPr lang="zh-CN" altLang="zh-CN" sz="2600" dirty="0"/>
              <a:t>）</a:t>
            </a:r>
            <a:r>
              <a:rPr lang="zh-CN" altLang="en-US" sz="2600" dirty="0"/>
              <a:t>。</a:t>
            </a:r>
            <a:r>
              <a:rPr lang="zh-CN" altLang="zh-CN" sz="2600" dirty="0"/>
              <a:t> </a:t>
            </a:r>
            <a:endParaRPr lang="zh-CN" altLang="en-US" sz="26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78A813FC-BC74-BC42-85DF-31E84904F9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5" name="图片 15" descr="The Standard Logo">
            <a:extLst>
              <a:ext uri="{FF2B5EF4-FFF2-40B4-BE49-F238E27FC236}">
                <a16:creationId xmlns:a16="http://schemas.microsoft.com/office/drawing/2014/main" id="{2F4AD6F9-B94F-9D46-B7EF-240078A4C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108987" y="1515745"/>
            <a:ext cx="1570761" cy="179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0AF7A5C-2A18-F646-AE1C-F973DFDE45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0649" y="2785141"/>
            <a:ext cx="2763749" cy="217217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B6EAD9C3-6C84-3247-A332-8BD5A9B87AED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08987" y="4005042"/>
            <a:ext cx="1601470" cy="1601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351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77E64-82FF-3243-983B-9AA0CA11F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主流</a:t>
            </a:r>
            <a:r>
              <a:rPr lang="zh-CN" altLang="en-US" dirty="0"/>
              <a:t>开源硬件盘点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EC4EAA-E3C7-054C-9F4F-9A09CD3E53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1" y="1789889"/>
            <a:ext cx="3802495" cy="4077511"/>
          </a:xfrm>
        </p:spPr>
        <p:txBody>
          <a:bodyPr/>
          <a:lstStyle/>
          <a:p>
            <a:r>
              <a:rPr kumimoji="1" lang="en-US" altLang="zh-Hans" dirty="0"/>
              <a:t>2005-Arduino</a:t>
            </a:r>
          </a:p>
          <a:p>
            <a:r>
              <a:rPr kumimoji="1" lang="en-US" altLang="zh-Hans" dirty="0"/>
              <a:t>2010-</a:t>
            </a:r>
            <a:r>
              <a:rPr kumimoji="1" lang="zh-Hans" altLang="en-US" dirty="0"/>
              <a:t>树莓派</a:t>
            </a:r>
            <a:endParaRPr kumimoji="1" lang="en-US" altLang="zh-Hans" dirty="0"/>
          </a:p>
          <a:p>
            <a:r>
              <a:rPr kumimoji="1" lang="en-US" altLang="zh-Hans" dirty="0"/>
              <a:t>2015-micro:bit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2943DE-A723-9E4E-A710-CE349F114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1052" y="3361356"/>
            <a:ext cx="4071837" cy="264188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CA4D494-B4A6-DB4C-B09F-0B6969F079D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060668" y="1347850"/>
            <a:ext cx="3576918" cy="252656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02425F3-7D43-5346-BD2F-BE785A5BC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2285999"/>
            <a:ext cx="3823855" cy="286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599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0292FD-1000-AA4A-8B36-DB261996A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开源硬件</a:t>
            </a:r>
            <a:r>
              <a:rPr lang="zh-Hans" altLang="en-US" dirty="0"/>
              <a:t>运动的中国力量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4FB6FD-B0BC-E146-B403-8983EF57D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515745"/>
            <a:ext cx="4478454" cy="4351655"/>
          </a:xfrm>
        </p:spPr>
        <p:txBody>
          <a:bodyPr/>
          <a:lstStyle/>
          <a:p>
            <a:r>
              <a:rPr kumimoji="1" lang="zh-Hans" altLang="en-US" dirty="0"/>
              <a:t>硬件方面：</a:t>
            </a:r>
            <a:endParaRPr kumimoji="1" lang="en-US" altLang="zh-Hans" dirty="0"/>
          </a:p>
          <a:p>
            <a:pPr lvl="1"/>
            <a:r>
              <a:rPr kumimoji="1" lang="en-US" altLang="zh-Hans" dirty="0" err="1"/>
              <a:t>S</a:t>
            </a:r>
            <a:r>
              <a:rPr kumimoji="1" lang="en-US" altLang="zh-CN" dirty="0" err="1"/>
              <a:t>eeed</a:t>
            </a:r>
            <a:r>
              <a:rPr kumimoji="1" lang="en-US" altLang="zh-CN" dirty="0"/>
              <a:t> studio</a:t>
            </a:r>
            <a:endParaRPr kumimoji="1" lang="en-US" altLang="zh-Hans" dirty="0"/>
          </a:p>
          <a:p>
            <a:pPr lvl="1"/>
            <a:r>
              <a:rPr kumimoji="1" lang="en-US" altLang="zh-Hans" dirty="0" err="1"/>
              <a:t>Dfrobot</a:t>
            </a:r>
            <a:endParaRPr kumimoji="1" lang="en-US" altLang="zh-Hans" dirty="0"/>
          </a:p>
          <a:p>
            <a:pPr lvl="1"/>
            <a:r>
              <a:rPr kumimoji="1" lang="en-US" altLang="zh-Hans" dirty="0" err="1"/>
              <a:t>MakeBlock</a:t>
            </a:r>
            <a:endParaRPr kumimoji="1" lang="en-US" altLang="zh-Hans" dirty="0"/>
          </a:p>
          <a:p>
            <a:r>
              <a:rPr kumimoji="1" lang="zh-Hans" altLang="en-US" dirty="0"/>
              <a:t>软件方面：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新车间</a:t>
            </a:r>
            <a:r>
              <a:rPr kumimoji="1" lang="en-US" altLang="zh-Hans" dirty="0"/>
              <a:t>-</a:t>
            </a:r>
            <a:r>
              <a:rPr kumimoji="1" lang="en-US" altLang="zh-Hans" dirty="0" err="1"/>
              <a:t>ArduBlock</a:t>
            </a:r>
            <a:endParaRPr kumimoji="1" lang="en-US" altLang="zh-Hans" dirty="0"/>
          </a:p>
          <a:p>
            <a:pPr lvl="1"/>
            <a:r>
              <a:rPr kumimoji="1" lang="en-US" altLang="zh-Hans" dirty="0"/>
              <a:t>DF-mind+</a:t>
            </a:r>
            <a:r>
              <a:rPr kumimoji="1" lang="zh-Hans" altLang="en-US" dirty="0"/>
              <a:t>，</a:t>
            </a:r>
            <a:r>
              <a:rPr kumimoji="1" lang="en-US" altLang="zh-Hans" dirty="0"/>
              <a:t>BXY</a:t>
            </a:r>
          </a:p>
          <a:p>
            <a:pPr lvl="1"/>
            <a:r>
              <a:rPr kumimoji="1" lang="en-US" altLang="zh-Hans" dirty="0" err="1"/>
              <a:t>MakeBlock-Mblock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北师大</a:t>
            </a:r>
            <a:r>
              <a:rPr kumimoji="1" lang="en-US" altLang="zh-Hans" dirty="0"/>
              <a:t>-</a:t>
            </a:r>
            <a:r>
              <a:rPr kumimoji="1" lang="en-US" altLang="zh-Hans" dirty="0" err="1"/>
              <a:t>Mixly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好好搭搭</a:t>
            </a:r>
            <a:r>
              <a:rPr kumimoji="1" lang="en-US" altLang="zh-Hans" dirty="0"/>
              <a:t>……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C9A2D4-A465-884D-B759-79C401F9E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6466" y="2464358"/>
            <a:ext cx="1884218" cy="188421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F35CEEB-A5A2-014A-A116-B7655B22CB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2415" y="2464358"/>
            <a:ext cx="1884218" cy="188421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3DFB133-EEAF-6747-89E9-3BAC145E89E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69625" y="2464358"/>
            <a:ext cx="2512291" cy="188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03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dirty="0"/>
              <a:t>思考：</a:t>
            </a:r>
            <a:r>
              <a:rPr lang="zh-CN" altLang="en-US" dirty="0"/>
              <a:t>开源硬件</a:t>
            </a:r>
            <a:r>
              <a:rPr lang="zh-Hans" altLang="en-US" dirty="0"/>
              <a:t>能否满足</a:t>
            </a:r>
            <a:r>
              <a:rPr lang="zh-CN" altLang="en-US" dirty="0"/>
              <a:t>基础教育</a:t>
            </a:r>
            <a:r>
              <a:rPr lang="zh-Hans" altLang="en-US" dirty="0"/>
              <a:t>需求？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0" y="1515745"/>
            <a:ext cx="6820210" cy="4107180"/>
          </a:xfrm>
        </p:spPr>
        <p:txBody>
          <a:bodyPr/>
          <a:lstStyle/>
          <a:p>
            <a:r>
              <a:rPr lang="zh-Hans" altLang="en-US" dirty="0">
                <a:sym typeface="+mn-ea"/>
              </a:rPr>
              <a:t>问题</a:t>
            </a:r>
            <a:r>
              <a:rPr lang="en-US" altLang="zh-Hans" dirty="0">
                <a:sym typeface="+mn-ea"/>
              </a:rPr>
              <a:t>1</a:t>
            </a:r>
            <a:r>
              <a:rPr lang="zh-Hans" altLang="en-US" dirty="0">
                <a:sym typeface="+mn-ea"/>
              </a:rPr>
              <a:t>：无法做出有序的规划</a:t>
            </a:r>
            <a:r>
              <a:rPr lang="zh-CN" altLang="en-US" dirty="0">
                <a:sym typeface="+mn-ea"/>
              </a:rPr>
              <a:t>。</a:t>
            </a:r>
          </a:p>
          <a:p>
            <a:pPr lvl="1"/>
            <a:r>
              <a:rPr lang="zh-CN" altLang="en-US" dirty="0">
                <a:sym typeface="+mn-ea"/>
              </a:rPr>
              <a:t>低年级用</a:t>
            </a:r>
            <a:r>
              <a:rPr lang="en-US" altLang="zh-CN" dirty="0" err="1">
                <a:sym typeface="+mn-ea"/>
              </a:rPr>
              <a:t>micro:bit</a:t>
            </a:r>
            <a:r>
              <a:rPr lang="zh-CN" altLang="en-US" dirty="0">
                <a:sym typeface="+mn-ea"/>
              </a:rPr>
              <a:t>，高年级用</a:t>
            </a:r>
            <a:r>
              <a:rPr lang="en-US" altLang="zh-CN" dirty="0">
                <a:sym typeface="+mn-ea"/>
              </a:rPr>
              <a:t>Arduino</a:t>
            </a:r>
            <a:r>
              <a:rPr lang="zh-CN" altLang="en-US" dirty="0">
                <a:sym typeface="+mn-ea"/>
              </a:rPr>
              <a:t>？</a:t>
            </a:r>
            <a:endParaRPr lang="en-US" altLang="zh-CN" dirty="0">
              <a:sym typeface="+mn-ea"/>
            </a:endParaRPr>
          </a:p>
          <a:p>
            <a:pPr lvl="1"/>
            <a:r>
              <a:rPr lang="zh-Hans" altLang="en-US" dirty="0">
                <a:sym typeface="+mn-ea"/>
              </a:rPr>
              <a:t>小学、初中、高中都用</a:t>
            </a:r>
            <a:r>
              <a:rPr lang="en-US" altLang="zh-CN" dirty="0" err="1">
                <a:sym typeface="+mn-ea"/>
              </a:rPr>
              <a:t>micro:bit</a:t>
            </a:r>
            <a:r>
              <a:rPr lang="zh-Hans" altLang="en-US" dirty="0">
                <a:sym typeface="+mn-ea"/>
              </a:rPr>
              <a:t>？</a:t>
            </a:r>
            <a:endParaRPr lang="en-US" altLang="zh-CN" dirty="0">
              <a:sym typeface="+mn-ea"/>
            </a:endParaRPr>
          </a:p>
          <a:p>
            <a:r>
              <a:rPr lang="zh-Hans" altLang="en-US" dirty="0">
                <a:sym typeface="+mn-ea"/>
              </a:rPr>
              <a:t>问题</a:t>
            </a:r>
            <a:r>
              <a:rPr lang="en-US" altLang="zh-Hans" dirty="0">
                <a:sym typeface="+mn-ea"/>
              </a:rPr>
              <a:t>2</a:t>
            </a:r>
            <a:r>
              <a:rPr lang="zh-Hans" altLang="en-US" dirty="0">
                <a:sym typeface="+mn-ea"/>
              </a:rPr>
              <a:t>：无法传递我国用户的需求</a:t>
            </a:r>
            <a:r>
              <a:rPr lang="zh-CN" altLang="en-US" dirty="0">
                <a:sym typeface="+mn-ea"/>
              </a:rPr>
              <a:t>。</a:t>
            </a:r>
            <a:endParaRPr lang="en-US" altLang="zh-CN" dirty="0">
              <a:sym typeface="+mn-ea"/>
            </a:endParaRPr>
          </a:p>
          <a:p>
            <a:pPr lvl="1"/>
            <a:r>
              <a:rPr lang="en-US" altLang="zh-Hans" dirty="0">
                <a:sym typeface="+mn-ea"/>
              </a:rPr>
              <a:t>Arduino</a:t>
            </a:r>
            <a:r>
              <a:rPr lang="zh-Hans" altLang="en-US" dirty="0">
                <a:sym typeface="+mn-ea"/>
              </a:rPr>
              <a:t>的驱动</a:t>
            </a:r>
            <a:endParaRPr lang="en-US" altLang="zh-Hans" dirty="0">
              <a:sym typeface="+mn-ea"/>
            </a:endParaRPr>
          </a:p>
          <a:p>
            <a:pPr lvl="1"/>
            <a:r>
              <a:rPr lang="zh-Hans" altLang="en-US" dirty="0">
                <a:sym typeface="+mn-ea"/>
              </a:rPr>
              <a:t>树莓派的性能</a:t>
            </a:r>
            <a:endParaRPr lang="en-US" altLang="zh-Hans" dirty="0">
              <a:sym typeface="+mn-ea"/>
            </a:endParaRPr>
          </a:p>
          <a:p>
            <a:pPr lvl="1"/>
            <a:r>
              <a:rPr lang="en-US" altLang="zh-Hans" dirty="0" err="1">
                <a:sym typeface="+mn-ea"/>
              </a:rPr>
              <a:t>micro:bit</a:t>
            </a:r>
            <a:r>
              <a:rPr lang="zh-Hans" altLang="en-US" dirty="0">
                <a:sym typeface="+mn-ea"/>
              </a:rPr>
              <a:t>的编程平台</a:t>
            </a:r>
            <a:endParaRPr lang="en-US" altLang="zh-Hans" dirty="0">
              <a:sym typeface="+mn-ea"/>
            </a:endParaRPr>
          </a:p>
          <a:p>
            <a:pPr lvl="1"/>
            <a:r>
              <a:rPr lang="en-US" altLang="zh-Hans" dirty="0">
                <a:sym typeface="+mn-ea"/>
              </a:rPr>
              <a:t>……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sz="2400" dirty="0">
              <a:sym typeface="+mn-ea"/>
            </a:endParaRPr>
          </a:p>
          <a:p>
            <a:endParaRPr lang="zh-CN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9776460" y="279330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Arduino</a:t>
            </a:r>
            <a:r>
              <a:rPr lang="zh-CN" altLang="en-US" dirty="0">
                <a:sym typeface="+mn-ea"/>
              </a:rPr>
              <a:t>的</a:t>
            </a:r>
            <a:r>
              <a:rPr lang="zh-Hans" altLang="en-US" dirty="0">
                <a:sym typeface="+mn-ea"/>
              </a:rPr>
              <a:t>不足</a:t>
            </a:r>
            <a:endParaRPr lang="zh-CN" altLang="en-US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1" y="1515745"/>
            <a:ext cx="6753302" cy="4351655"/>
          </a:xfrm>
        </p:spPr>
        <p:txBody>
          <a:bodyPr/>
          <a:lstStyle/>
          <a:p>
            <a:r>
              <a:rPr lang="zh-CN" altLang="en-US" dirty="0"/>
              <a:t>门槛较高，驱动难装。</a:t>
            </a:r>
          </a:p>
          <a:p>
            <a:r>
              <a:rPr lang="zh-CN" altLang="en-US" dirty="0"/>
              <a:t>板子没有集成传感器和屏幕，需要很多外接设备，教学不方便。</a:t>
            </a:r>
          </a:p>
          <a:p>
            <a:r>
              <a:rPr lang="zh-CN" altLang="en-US" dirty="0"/>
              <a:t>不支持</a:t>
            </a:r>
            <a:r>
              <a:rPr lang="en-US" altLang="zh-CN" dirty="0"/>
              <a:t>python</a:t>
            </a:r>
            <a:r>
              <a:rPr lang="zh-CN" altLang="en-US" dirty="0"/>
              <a:t>，和</a:t>
            </a:r>
            <a:r>
              <a:rPr lang="zh-Hans" altLang="en-US" dirty="0"/>
              <a:t>新修订的高中教材</a:t>
            </a:r>
            <a:r>
              <a:rPr lang="zh-CN" altLang="en-US" dirty="0"/>
              <a:t>主流语言不接轨。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B11379-F085-944A-B7B9-AD9AF3D02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2830" y="2257626"/>
            <a:ext cx="3823855" cy="286789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D8ED3C-F3B8-7347-B8CF-0FC29285F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s" altLang="en-US" dirty="0"/>
              <a:t>树莓派的不足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B00E0B-5E9F-AD43-BE65-CFBC364E3E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515745"/>
            <a:ext cx="6954024" cy="4351655"/>
          </a:xfrm>
        </p:spPr>
        <p:txBody>
          <a:bodyPr/>
          <a:lstStyle/>
          <a:p>
            <a:r>
              <a:rPr kumimoji="1" lang="zh-Hans" altLang="en-US" dirty="0"/>
              <a:t>产品定位：青少年教育？</a:t>
            </a:r>
            <a:endParaRPr kumimoji="1" lang="en-US" altLang="zh-Hans" dirty="0"/>
          </a:p>
          <a:p>
            <a:r>
              <a:rPr kumimoji="1" lang="zh-Hans" altLang="en-US" dirty="0"/>
              <a:t>用户群体：大学生和</a:t>
            </a:r>
            <a:r>
              <a:rPr kumimoji="1" lang="en-US" altLang="zh-Hans" dirty="0"/>
              <a:t>Linux</a:t>
            </a:r>
            <a:r>
              <a:rPr kumimoji="1" lang="zh-Hans" altLang="en-US" dirty="0"/>
              <a:t>工程师</a:t>
            </a:r>
            <a:endParaRPr kumimoji="1" lang="en-US" altLang="zh-Hans" dirty="0"/>
          </a:p>
          <a:p>
            <a:r>
              <a:rPr kumimoji="1" lang="zh-Hans" altLang="en-US" dirty="0"/>
              <a:t>门槛较高：至少需要</a:t>
            </a:r>
            <a:r>
              <a:rPr kumimoji="1" lang="en-US" altLang="zh-Hans" dirty="0"/>
              <a:t>Linux</a:t>
            </a:r>
            <a:r>
              <a:rPr kumimoji="1" lang="zh-Hans" altLang="en-US" dirty="0"/>
              <a:t>基础</a:t>
            </a:r>
            <a:endParaRPr kumimoji="1" lang="en-US" altLang="zh-Hans" dirty="0"/>
          </a:p>
          <a:p>
            <a:r>
              <a:rPr kumimoji="1" lang="zh-Hans" altLang="en-US" dirty="0"/>
              <a:t>难以实施：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机房如何管理？</a:t>
            </a:r>
            <a:endParaRPr kumimoji="1" lang="en-US" altLang="zh-Hans" dirty="0"/>
          </a:p>
          <a:p>
            <a:pPr lvl="1"/>
            <a:r>
              <a:rPr kumimoji="1" lang="zh-Hans" altLang="en-US" dirty="0"/>
              <a:t>师资如何培训？</a:t>
            </a:r>
            <a:endParaRPr kumimoji="1" lang="en-US" altLang="zh-Hans" dirty="0"/>
          </a:p>
          <a:p>
            <a:endParaRPr kumimoji="1" lang="en-US" altLang="zh-Han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61ECB30-8BC8-2548-8995-143865D10DB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977541" y="2428290"/>
            <a:ext cx="3576918" cy="252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482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micro:bit</a:t>
            </a:r>
            <a:r>
              <a:rPr lang="zh-CN" altLang="en-US">
                <a:sym typeface="+mn-ea"/>
              </a:rPr>
              <a:t>的不足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4200" y="1515745"/>
            <a:ext cx="6530278" cy="4351655"/>
          </a:xfrm>
        </p:spPr>
        <p:txBody>
          <a:bodyPr/>
          <a:lstStyle/>
          <a:p>
            <a:r>
              <a:rPr lang="zh-CN" altLang="en-US" dirty="0"/>
              <a:t>弥补了Arduino的缺陷，但功能太弱。</a:t>
            </a:r>
          </a:p>
          <a:p>
            <a:pPr lvl="1"/>
            <a:r>
              <a:rPr lang="zh-CN" altLang="en-US" dirty="0"/>
              <a:t>内存太小，</a:t>
            </a:r>
            <a:r>
              <a:rPr lang="zh-Hans" altLang="en-US" dirty="0"/>
              <a:t>功能</a:t>
            </a:r>
            <a:r>
              <a:rPr lang="zh-CN" altLang="en-US" dirty="0"/>
              <a:t>稍复杂就不能运行。</a:t>
            </a:r>
            <a:endParaRPr lang="en-US" altLang="zh-CN" dirty="0"/>
          </a:p>
          <a:p>
            <a:pPr lvl="1"/>
            <a:r>
              <a:rPr lang="zh-Hans" altLang="en-US" dirty="0"/>
              <a:t>支持的周边模块远不如</a:t>
            </a:r>
            <a:r>
              <a:rPr lang="en-US" altLang="zh-Hans" dirty="0"/>
              <a:t>Arduino</a:t>
            </a:r>
            <a:r>
              <a:rPr lang="zh-Hans" altLang="en-US" dirty="0"/>
              <a:t>。</a:t>
            </a:r>
            <a:endParaRPr lang="zh-CN" altLang="en-US" dirty="0"/>
          </a:p>
          <a:p>
            <a:pPr lvl="1"/>
            <a:r>
              <a:rPr lang="zh-CN" altLang="en-US" dirty="0"/>
              <a:t>不支持</a:t>
            </a:r>
            <a:r>
              <a:rPr lang="en-US" altLang="zh-CN" dirty="0" err="1"/>
              <a:t>json</a:t>
            </a:r>
            <a:r>
              <a:rPr lang="zh-CN" altLang="en-US" dirty="0"/>
              <a:t>之类的</a:t>
            </a:r>
            <a:r>
              <a:rPr lang="en-US" altLang="zh-CN" dirty="0"/>
              <a:t>Python</a:t>
            </a:r>
            <a:r>
              <a:rPr lang="zh-CN" altLang="en-US" dirty="0"/>
              <a:t>常用功能函数。</a:t>
            </a:r>
          </a:p>
          <a:p>
            <a:pPr lvl="1"/>
            <a:r>
              <a:rPr lang="zh-CN" altLang="en-US" dirty="0"/>
              <a:t>不支持网络，要用串口中转。</a:t>
            </a:r>
          </a:p>
          <a:p>
            <a:pPr lvl="1"/>
            <a:r>
              <a:rPr lang="zh-CN" altLang="en-US" dirty="0"/>
              <a:t>不支持全功能的蓝牙，和</a:t>
            </a:r>
            <a:r>
              <a:rPr lang="en-US" altLang="zh-CN" dirty="0"/>
              <a:t>App inventor</a:t>
            </a:r>
            <a:r>
              <a:rPr lang="zh-CN" altLang="en-US" dirty="0"/>
              <a:t>不能互动。</a:t>
            </a:r>
          </a:p>
          <a:p>
            <a:pPr lvl="1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69C1E78-9893-234D-93E3-3C328F7CB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4798" y="2370629"/>
            <a:ext cx="4071837" cy="264188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1125</Words>
  <Application>Microsoft Macintosh PowerPoint</Application>
  <PresentationFormat>宽屏</PresentationFormat>
  <Paragraphs>165</Paragraphs>
  <Slides>25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宋体</vt:lpstr>
      <vt:lpstr>微软雅黑</vt:lpstr>
      <vt:lpstr>微软雅黑</vt:lpstr>
      <vt:lpstr>Arial</vt:lpstr>
      <vt:lpstr>Calibri</vt:lpstr>
      <vt:lpstr>Calibri Light</vt:lpstr>
      <vt:lpstr>Office 主题</vt:lpstr>
      <vt:lpstr>“虚谷计划”的缘起和发展设想</vt:lpstr>
      <vt:lpstr>缘起：我为什么选择开源硬件</vt:lpstr>
      <vt:lpstr>开源硬件的发展简史</vt:lpstr>
      <vt:lpstr>主流开源硬件盘点</vt:lpstr>
      <vt:lpstr>开源硬件运动的中国力量</vt:lpstr>
      <vt:lpstr>思考：开源硬件能否满足基础教育需求？</vt:lpstr>
      <vt:lpstr>Arduino的不足</vt:lpstr>
      <vt:lpstr>树莓派的不足</vt:lpstr>
      <vt:lpstr>micro:bit的不足</vt:lpstr>
      <vt:lpstr>更加具体的分析</vt:lpstr>
      <vt:lpstr>目标：做中国版的开源硬件</vt:lpstr>
      <vt:lpstr>核心功能分析</vt:lpstr>
      <vt:lpstr>更多应用想象</vt:lpstr>
      <vt:lpstr>项目命名</vt:lpstr>
      <vt:lpstr>历史时机</vt:lpstr>
      <vt:lpstr>衍生价值：文化自信</vt:lpstr>
      <vt:lpstr>运营思路</vt:lpstr>
      <vt:lpstr>虚谷计划的优势</vt:lpstr>
      <vt:lpstr>虚谷计划的展望</vt:lpstr>
      <vt:lpstr>虚谷计划：不仅仅一块开源硬件</vt:lpstr>
      <vt:lpstr>虚谷计划的发展现状</vt:lpstr>
      <vt:lpstr>虚谷计划的发展现状</vt:lpstr>
      <vt:lpstr>各种支持工具</vt:lpstr>
      <vt:lpstr>虚谷号的一个小案例</vt:lpstr>
      <vt:lpstr>PowerPoint 演示文稿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宇</dc:creator>
  <cp:lastModifiedBy>Espgdo</cp:lastModifiedBy>
  <cp:revision>522</cp:revision>
  <dcterms:created xsi:type="dcterms:W3CDTF">2017-03-30T02:52:00Z</dcterms:created>
  <dcterms:modified xsi:type="dcterms:W3CDTF">2018-10-13T04:41:14Z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